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90" r:id="rId2"/>
    <p:sldId id="281" r:id="rId3"/>
    <p:sldId id="274" r:id="rId4"/>
    <p:sldId id="278" r:id="rId5"/>
    <p:sldId id="279" r:id="rId6"/>
    <p:sldId id="280" r:id="rId7"/>
    <p:sldId id="287" r:id="rId8"/>
    <p:sldId id="288" r:id="rId9"/>
    <p:sldId id="289" r:id="rId10"/>
    <p:sldId id="291" r:id="rId11"/>
    <p:sldId id="292" r:id="rId12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DB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120" y="64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2B8402-D859-480F-B1BF-4AC407C12C22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831E1B-E569-4379-8113-18F6C8035C5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66406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AF4EC4-87A6-4E15-A6DC-9041D827EFD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220651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5AF4EC4-87A6-4E15-A6DC-9041D827EFDA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865758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09458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18610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558860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874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63228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9273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13085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91967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0045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63285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54039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3FF5AF-AF33-4D92-BD46-09D609F140B3}" type="datetimeFigureOut">
              <a:rPr lang="ru-RU" smtClean="0"/>
              <a:t>29.08.2025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092CF9-F46D-4F0B-812A-240F1E00EE5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697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6365" y="482606"/>
            <a:ext cx="10786711" cy="1254493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2400" b="1" dirty="0">
                <a:ln w="1905"/>
                <a:solidFill>
                  <a:srgbClr val="1D4478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2400" b="1" dirty="0">
                <a:ln w="1905"/>
                <a:solidFill>
                  <a:srgbClr val="1D4478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2400" b="1" dirty="0">
                <a:ln w="1905"/>
                <a:solidFill>
                  <a:srgbClr val="1D4478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r>
              <a:rPr lang="ru-RU" sz="2400" b="1" dirty="0">
                <a:solidFill>
                  <a:srgbClr val="1D4478"/>
                </a:solidFill>
                <a:latin typeface="+mn-lt"/>
              </a:rPr>
              <a:t/>
            </a:r>
            <a:br>
              <a:rPr lang="ru-RU" sz="2400" b="1" dirty="0">
                <a:solidFill>
                  <a:srgbClr val="1D4478"/>
                </a:solidFill>
                <a:latin typeface="+mn-lt"/>
              </a:rPr>
            </a:br>
            <a:endParaRPr lang="ru-RU" sz="2400" b="1" dirty="0">
              <a:solidFill>
                <a:srgbClr val="1D4478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2134119"/>
            <a:ext cx="11993076" cy="203314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latin typeface="+mn-lt"/>
                <a:cs typeface="Times New Roman" panose="02020603050405020304" pitchFamily="18" charset="0"/>
              </a:rPr>
              <a:t>О правоприменительной практике контрольной (надзорной) деятельности в Приволжском Управлении Федеральной службы по экологическому, технологическому и атомному надзору при осуществлении надзора за объектами хранения и переработки растительного сырья за 6 месяцев 2025</a:t>
            </a:r>
            <a:r>
              <a:rPr lang="ru-RU" sz="4400" b="1" cap="small" dirty="0">
                <a:solidFill>
                  <a:srgbClr val="1D4478"/>
                </a:solidFill>
              </a:rPr>
              <a:t> 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91" r="23682"/>
          <a:stretch/>
        </p:blipFill>
        <p:spPr>
          <a:xfrm>
            <a:off x="395527" y="284095"/>
            <a:ext cx="1424540" cy="165151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0319218D-3823-4B1E-9F87-CC2B629519BA}"/>
              </a:ext>
            </a:extLst>
          </p:cNvPr>
          <p:cNvSpPr txBox="1"/>
          <p:nvPr/>
        </p:nvSpPr>
        <p:spPr>
          <a:xfrm>
            <a:off x="0" y="4956682"/>
            <a:ext cx="1170731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D4478"/>
                </a:solidFill>
                <a:effectLst/>
                <a:uLnTx/>
                <a:uFillTx/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Начальник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D447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Межрегионального отдела по надзору за химическими и взрывоопасными </a:t>
            </a: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1D447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объектами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000" b="1" i="0" u="none" strike="noStrike" kern="1200" cap="none" spc="0" normalizeH="0" baseline="0" noProof="0">
                <a:ln>
                  <a:noFill/>
                </a:ln>
                <a:solidFill>
                  <a:srgbClr val="1D447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Правдин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srgbClr val="1D4478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+mn-cs"/>
              </a:rPr>
              <a:t>Дмитрий Андреевич</a:t>
            </a:r>
          </a:p>
        </p:txBody>
      </p:sp>
    </p:spTree>
    <p:extLst>
      <p:ext uri="{BB962C8B-B14F-4D97-AF65-F5344CB8AC3E}">
        <p14:creationId xmlns:p14="http://schemas.microsoft.com/office/powerpoint/2010/main" val="288630363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73297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42515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674658" y="770405"/>
            <a:ext cx="7715304" cy="1074437"/>
          </a:xfrm>
        </p:spPr>
        <p:txBody>
          <a:bodyPr anchor="t">
            <a:noAutofit/>
          </a:bodyPr>
          <a:lstStyle/>
          <a:p>
            <a:pPr algn="ctr"/>
            <a:r>
              <a:rPr lang="ru-RU" sz="2400" b="1" cap="all" dirty="0">
                <a:latin typeface="Calibri" panose="020F0502020204030204" pitchFamily="34" charset="0"/>
              </a:rPr>
              <a:t>Хранение и переработка растительного сырья</a:t>
            </a:r>
            <a:br>
              <a:rPr lang="ru-RU" sz="2400" b="1" cap="all" dirty="0">
                <a:latin typeface="Calibri" panose="020F0502020204030204" pitchFamily="34" charset="0"/>
              </a:rPr>
            </a:br>
            <a:r>
              <a:rPr lang="ru-RU" sz="2400" b="1" cap="all" dirty="0">
                <a:latin typeface="Calibri" panose="020F0502020204030204" pitchFamily="34" charset="0"/>
              </a:rPr>
              <a:t/>
            </a:r>
            <a:br>
              <a:rPr lang="ru-RU" sz="2400" b="1" cap="all" dirty="0">
                <a:latin typeface="Calibri" panose="020F0502020204030204" pitchFamily="34" charset="0"/>
              </a:rPr>
            </a:br>
            <a:r>
              <a:rPr lang="ru-RU" sz="2400" b="1" cap="all" dirty="0">
                <a:latin typeface="+mn-lt"/>
                <a:cs typeface="Times New Roman" panose="02020603050405020304" pitchFamily="18" charset="0"/>
              </a:rPr>
              <a:t>Типичные нарушения</a:t>
            </a:r>
            <a:br>
              <a:rPr lang="ru-RU" sz="2400" b="1" cap="all" dirty="0">
                <a:latin typeface="+mn-lt"/>
                <a:cs typeface="Times New Roman" panose="02020603050405020304" pitchFamily="18" charset="0"/>
              </a:rPr>
            </a:br>
            <a:r>
              <a:rPr lang="ru-RU" sz="2400" b="1" cap="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400" b="1" cap="all" dirty="0"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2400" b="1" cap="all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254833" y="2091427"/>
            <a:ext cx="11662347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- </a:t>
            </a: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отсутствие аттестации у руководителей и специалистов по общим требованиям промышленной безопасности;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отсутствие лицензии по эксплуатации взрывопожароопасных и химически опасных производственных объектов I, II и III классов опасности;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неисполнение в установленные сроки, ранее выявленных нарушений, обязательных требований промышленной безопасности, указанных в предписаниях Управления;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не обеспечена укомплектованность штата работников;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отсутствует экспертиза промышленной безопасности на здания и сооружения, технические устройства;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не ведется контроль за техническим состоянием зданий (сооружений), имеющих деревянные конструкции.</a:t>
            </a:r>
          </a:p>
        </p:txBody>
      </p:sp>
    </p:spTree>
    <p:extLst>
      <p:ext uri="{BB962C8B-B14F-4D97-AF65-F5344CB8AC3E}">
        <p14:creationId xmlns:p14="http://schemas.microsoft.com/office/powerpoint/2010/main" val="26387404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06365" y="482606"/>
            <a:ext cx="10786711" cy="1254493"/>
          </a:xfrm>
        </p:spPr>
        <p:txBody>
          <a:bodyPr>
            <a:noAutofit/>
          </a:bodyPr>
          <a:lstStyle/>
          <a:p>
            <a:pPr algn="ctr" eaLnBrk="1" hangingPunct="1">
              <a:lnSpc>
                <a:spcPct val="90000"/>
              </a:lnSpc>
              <a:defRPr/>
            </a:pPr>
            <a:r>
              <a:rPr kumimoji="1" lang="ru-RU" sz="2400" b="1" dirty="0">
                <a:ln w="1905"/>
                <a:solidFill>
                  <a:srgbClr val="1D4478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Приволжское управление Федеральной службы по экологическому, </a:t>
            </a:r>
            <a:br>
              <a:rPr kumimoji="1" lang="ru-RU" sz="2400" b="1" dirty="0">
                <a:ln w="1905"/>
                <a:solidFill>
                  <a:srgbClr val="1D4478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</a:br>
            <a:r>
              <a:rPr kumimoji="1" lang="ru-RU" sz="2400" b="1" dirty="0">
                <a:ln w="1905"/>
                <a:solidFill>
                  <a:srgbClr val="1D4478"/>
                </a:soli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alibri" pitchFamily="34" charset="0"/>
                <a:cs typeface="Calibri" pitchFamily="34" charset="0"/>
              </a:rPr>
              <a:t>технологическому и атомному надзору</a:t>
            </a:r>
            <a:r>
              <a:rPr lang="ru-RU" sz="2400" b="1" dirty="0">
                <a:solidFill>
                  <a:srgbClr val="1D4478"/>
                </a:solidFill>
                <a:latin typeface="+mn-lt"/>
              </a:rPr>
              <a:t/>
            </a:r>
            <a:br>
              <a:rPr lang="ru-RU" sz="2400" b="1" dirty="0">
                <a:solidFill>
                  <a:srgbClr val="1D4478"/>
                </a:solidFill>
                <a:latin typeface="+mn-lt"/>
              </a:rPr>
            </a:br>
            <a:endParaRPr lang="ru-RU" sz="2400" b="1" dirty="0">
              <a:solidFill>
                <a:srgbClr val="1D4478"/>
              </a:solidFill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843784" y="2746767"/>
            <a:ext cx="6784848" cy="1066215"/>
          </a:xfrm>
        </p:spPr>
        <p:txBody>
          <a:bodyPr>
            <a:noAutofit/>
          </a:bodyPr>
          <a:lstStyle/>
          <a:p>
            <a:pPr>
              <a:spcBef>
                <a:spcPts val="0"/>
              </a:spcBef>
            </a:pPr>
            <a:r>
              <a:rPr lang="ru-RU" sz="2800" b="1" cap="small" dirty="0">
                <a:solidFill>
                  <a:srgbClr val="1D4478"/>
                </a:solidFill>
              </a:rPr>
              <a:t>Благодарю за внимание</a:t>
            </a:r>
          </a:p>
        </p:txBody>
      </p:sp>
      <p:pic>
        <p:nvPicPr>
          <p:cNvPr id="7" name="Рисунок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91" r="23682"/>
          <a:stretch/>
        </p:blipFill>
        <p:spPr>
          <a:xfrm>
            <a:off x="395527" y="284095"/>
            <a:ext cx="1424540" cy="16515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95708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56524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25742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34127" y="725742"/>
            <a:ext cx="8266938" cy="857250"/>
          </a:xfrm>
        </p:spPr>
        <p:txBody>
          <a:bodyPr>
            <a:normAutofit fontScale="90000"/>
          </a:bodyPr>
          <a:lstStyle/>
          <a:p>
            <a:pPr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latin typeface="Calibri" panose="020F0502020204030204" pitchFamily="34" charset="0"/>
              </a:rPr>
              <a:t>Количество опасных производственных объектов </a:t>
            </a:r>
            <a:br>
              <a:rPr lang="ru-RU" sz="2400" b="1" cap="all" dirty="0">
                <a:latin typeface="Calibri" panose="020F0502020204030204" pitchFamily="34" charset="0"/>
              </a:rPr>
            </a:br>
            <a:r>
              <a:rPr lang="ru-RU" sz="2400" b="1" cap="all" dirty="0">
                <a:latin typeface="Calibri" panose="020F0502020204030204" pitchFamily="34" charset="0"/>
              </a:rPr>
              <a:t>по Хранению и переработке растительного сырья</a:t>
            </a:r>
            <a:br>
              <a:rPr lang="ru-RU" sz="2400" b="1" cap="all" dirty="0">
                <a:latin typeface="Calibri" panose="020F0502020204030204" pitchFamily="34" charset="0"/>
              </a:rPr>
            </a:br>
            <a:endParaRPr lang="ru-RU" sz="2400" b="1" cap="all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001895"/>
              </p:ext>
            </p:extLst>
          </p:nvPr>
        </p:nvGraphicFramePr>
        <p:xfrm>
          <a:off x="465221" y="1928260"/>
          <a:ext cx="11216739" cy="3775591"/>
        </p:xfrm>
        <a:graphic>
          <a:graphicData uri="http://schemas.openxmlformats.org/drawingml/2006/table">
            <a:tbl>
              <a:tblPr/>
              <a:tblGrid>
                <a:gridCol w="4613987">
                  <a:extLst>
                    <a:ext uri="{9D8B030D-6E8A-4147-A177-3AD203B41FA5}">
                      <a16:colId xmlns:a16="http://schemas.microsoft.com/office/drawing/2014/main" val="3958478899"/>
                    </a:ext>
                  </a:extLst>
                </a:gridCol>
                <a:gridCol w="1650688">
                  <a:extLst>
                    <a:ext uri="{9D8B030D-6E8A-4147-A177-3AD203B41FA5}">
                      <a16:colId xmlns:a16="http://schemas.microsoft.com/office/drawing/2014/main" val="1610246113"/>
                    </a:ext>
                  </a:extLst>
                </a:gridCol>
                <a:gridCol w="1650688">
                  <a:extLst>
                    <a:ext uri="{9D8B030D-6E8A-4147-A177-3AD203B41FA5}">
                      <a16:colId xmlns:a16="http://schemas.microsoft.com/office/drawing/2014/main" val="3633388616"/>
                    </a:ext>
                  </a:extLst>
                </a:gridCol>
                <a:gridCol w="1650688">
                  <a:extLst>
                    <a:ext uri="{9D8B030D-6E8A-4147-A177-3AD203B41FA5}">
                      <a16:colId xmlns:a16="http://schemas.microsoft.com/office/drawing/2014/main" val="519102902"/>
                    </a:ext>
                  </a:extLst>
                </a:gridCol>
                <a:gridCol w="1650688">
                  <a:extLst>
                    <a:ext uri="{9D8B030D-6E8A-4147-A177-3AD203B41FA5}">
                      <a16:colId xmlns:a16="http://schemas.microsoft.com/office/drawing/2014/main" val="1971617585"/>
                    </a:ext>
                  </a:extLst>
                </a:gridCol>
              </a:tblGrid>
              <a:tr h="786719">
                <a:tc>
                  <a:txBody>
                    <a:bodyPr/>
                    <a:lstStyle/>
                    <a:p>
                      <a:pPr algn="ctr" fontAlgn="b"/>
                      <a:r>
                        <a:rPr lang="ru-RU" sz="32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Территориальность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 </a:t>
                      </a:r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</a:t>
                      </a:r>
                      <a:r>
                        <a:rPr lang="ru-RU" sz="2800" b="1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</a:t>
                      </a:r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 </a:t>
                      </a:r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классы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III </a:t>
                      </a:r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класс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IV </a:t>
                      </a:r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класс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Итого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065176"/>
                  </a:ext>
                </a:extLst>
              </a:tr>
              <a:tr h="854365">
                <a:tc>
                  <a:txBody>
                    <a:bodyPr/>
                    <a:lstStyle/>
                    <a:p>
                      <a:pPr algn="l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Республика Татарстан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196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111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307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9825249"/>
                  </a:ext>
                </a:extLst>
              </a:tr>
              <a:tr h="1027510">
                <a:tc>
                  <a:txBody>
                    <a:bodyPr/>
                    <a:lstStyle/>
                    <a:p>
                      <a:pPr algn="l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Республика Марий Эл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50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81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5290313"/>
                  </a:ext>
                </a:extLst>
              </a:tr>
              <a:tr h="1033926">
                <a:tc>
                  <a:txBody>
                    <a:bodyPr/>
                    <a:lstStyle/>
                    <a:p>
                      <a:pPr algn="l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Чувашская Республика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20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49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2314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731370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37938" y="625643"/>
            <a:ext cx="10491536" cy="577516"/>
          </a:xfrm>
        </p:spPr>
        <p:txBody>
          <a:bodyPr>
            <a:noAutofit/>
          </a:bodyPr>
          <a:lstStyle/>
          <a:p>
            <a:pPr algn="ctr"/>
            <a:r>
              <a:rPr lang="ru-RU" sz="2400" b="1" cap="all" dirty="0">
                <a:latin typeface="Calibri" panose="020F0502020204030204" pitchFamily="34" charset="0"/>
              </a:rPr>
              <a:t>Хранение и переработка растительного сырья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1860885"/>
            <a:ext cx="10515600" cy="4228766"/>
          </a:xfrm>
        </p:spPr>
        <p:txBody>
          <a:bodyPr>
            <a:no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     </a:t>
            </a: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73768" y="1973179"/>
            <a:ext cx="10812379" cy="30405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9580" algn="just">
              <a:lnSpc>
                <a:spcPct val="115000"/>
              </a:lnSpc>
              <a:spcAft>
                <a:spcPts val="0"/>
              </a:spcAft>
            </a:pP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Управление осуществляет надзор на ОПО по РТ,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ЧР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РМЭ, одним из них является хранение и переработка растительного сырья, в процессе которых образуются взрывоопасные пылевоздушные смеси, способные самовозгораться от источника зажигания и самостоятельно гореть после его удаления, а также хранение зерна, продуктов его переработки и комбикормового сырья, склонных к самосогреванию и самовозгоранию на 437 опасных производственных объектах.</a:t>
            </a:r>
          </a:p>
          <a:p>
            <a:pPr indent="449580" algn="just">
              <a:lnSpc>
                <a:spcPct val="115000"/>
              </a:lnSpc>
              <a:spcAft>
                <a:spcPts val="0"/>
              </a:spcAft>
            </a:pPr>
            <a:endParaRPr lang="ru-RU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28756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56524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25742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34127" y="725742"/>
            <a:ext cx="8266938" cy="857250"/>
          </a:xfrm>
        </p:spPr>
        <p:txBody>
          <a:bodyPr>
            <a:normAutofit/>
          </a:bodyPr>
          <a:lstStyle/>
          <a:p>
            <a:pPr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latin typeface="Calibri" panose="020F0502020204030204" pitchFamily="34" charset="0"/>
              </a:rPr>
              <a:t>Хранение и переработка растительного сырья</a:t>
            </a:r>
            <a:br>
              <a:rPr lang="ru-RU" sz="2400" b="1" cap="all" dirty="0">
                <a:latin typeface="Calibri" panose="020F0502020204030204" pitchFamily="34" charset="0"/>
              </a:rPr>
            </a:br>
            <a:endParaRPr lang="ru-RU" sz="2400" b="1" cap="all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5784300"/>
              </p:ext>
            </p:extLst>
          </p:nvPr>
        </p:nvGraphicFramePr>
        <p:xfrm>
          <a:off x="673768" y="1883451"/>
          <a:ext cx="10408760" cy="2739993"/>
        </p:xfrm>
        <a:graphic>
          <a:graphicData uri="http://schemas.openxmlformats.org/drawingml/2006/table">
            <a:tbl>
              <a:tblPr/>
              <a:tblGrid>
                <a:gridCol w="6909656">
                  <a:extLst>
                    <a:ext uri="{9D8B030D-6E8A-4147-A177-3AD203B41FA5}">
                      <a16:colId xmlns:a16="http://schemas.microsoft.com/office/drawing/2014/main" val="3958478899"/>
                    </a:ext>
                  </a:extLst>
                </a:gridCol>
                <a:gridCol w="3499104">
                  <a:extLst>
                    <a:ext uri="{9D8B030D-6E8A-4147-A177-3AD203B41FA5}">
                      <a16:colId xmlns:a16="http://schemas.microsoft.com/office/drawing/2014/main" val="1610246113"/>
                    </a:ext>
                  </a:extLst>
                </a:gridCol>
              </a:tblGrid>
              <a:tr h="721896"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Показатели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28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За 6 месяцев 2025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82065176"/>
                  </a:ext>
                </a:extLst>
              </a:tr>
              <a:tr h="943276">
                <a:tc>
                  <a:txBody>
                    <a:bodyPr/>
                    <a:lstStyle/>
                    <a:p>
                      <a:pPr algn="l" fontAlgn="ctr"/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Количество проверок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59825249"/>
                  </a:ext>
                </a:extLst>
              </a:tr>
              <a:tr h="1074821">
                <a:tc>
                  <a:txBody>
                    <a:bodyPr/>
                    <a:lstStyle/>
                    <a:p>
                      <a:pPr algn="l" fontAlgn="ctr"/>
                      <a:r>
                        <a:rPr lang="ru-RU" sz="32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 В</a:t>
                      </a:r>
                      <a:r>
                        <a:rPr lang="ru-RU" sz="3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ыявлено нарушений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4000" b="0" i="0" u="none" strike="noStrike" dirty="0">
                          <a:solidFill>
                            <a:schemeClr val="tx1"/>
                          </a:solidFill>
                          <a:effectLst/>
                          <a:latin typeface="Times New Roman" panose="02020603050405020304" pitchFamily="18" charset="0"/>
                        </a:rPr>
                        <a:t>92</a:t>
                      </a:r>
                    </a:p>
                  </a:txBody>
                  <a:tcPr marL="6350" marR="6350" marT="635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6529031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19947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814281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83499"/>
            <a:ext cx="432048" cy="486296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866273" y="513347"/>
            <a:ext cx="89912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defTabSz="841247" eaLnBrk="0" fontAlgn="base" hangingPunct="0">
              <a:spcBef>
                <a:spcPct val="0"/>
              </a:spcBef>
              <a:spcAft>
                <a:spcPct val="0"/>
              </a:spcAft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latin typeface="Calibri" panose="020F0502020204030204" pitchFamily="34" charset="0"/>
                <a:sym typeface="Calibri"/>
              </a:rPr>
              <a:t>Хранение и переработка растительного сырья</a:t>
            </a:r>
            <a:br>
              <a:rPr lang="ru-RU" sz="2400" b="1" cap="all" dirty="0">
                <a:latin typeface="Calibri" panose="020F0502020204030204" pitchFamily="34" charset="0"/>
                <a:sym typeface="Calibri"/>
              </a:rPr>
            </a:br>
            <a:endParaRPr kumimoji="0" lang="ru-RU" sz="2400" b="1" i="0" u="none" strike="noStrike" kern="1200" cap="all" spc="0" normalizeH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+mn-ea"/>
              <a:cs typeface="+mn-cs"/>
              <a:sym typeface="Calibri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1818213"/>
              </p:ext>
            </p:extLst>
          </p:nvPr>
        </p:nvGraphicFramePr>
        <p:xfrm>
          <a:off x="866273" y="1600571"/>
          <a:ext cx="9387199" cy="425247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332591">
                  <a:extLst>
                    <a:ext uri="{9D8B030D-6E8A-4147-A177-3AD203B41FA5}">
                      <a16:colId xmlns:a16="http://schemas.microsoft.com/office/drawing/2014/main" val="1924231386"/>
                    </a:ext>
                  </a:extLst>
                </a:gridCol>
                <a:gridCol w="3054608">
                  <a:extLst>
                    <a:ext uri="{9D8B030D-6E8A-4147-A177-3AD203B41FA5}">
                      <a16:colId xmlns:a16="http://schemas.microsoft.com/office/drawing/2014/main" val="1666698921"/>
                    </a:ext>
                  </a:extLst>
                </a:gridCol>
              </a:tblGrid>
              <a:tr h="62928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</a:pPr>
                      <a:r>
                        <a:rPr lang="ru-RU" sz="28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Показатели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За 6 месяцев 2025</a:t>
                      </a:r>
                      <a:endParaRPr lang="ru-RU" sz="28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80954554"/>
                  </a:ext>
                </a:extLst>
              </a:tr>
              <a:tr h="626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поднадзорных организаций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269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2571656161"/>
                  </a:ext>
                </a:extLst>
              </a:tr>
              <a:tr h="626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Количество поднадзорных объектов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437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957672757"/>
                  </a:ext>
                </a:extLst>
              </a:tr>
              <a:tr h="58042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Проведено проверок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9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/>
                </a:tc>
                <a:extLst>
                  <a:ext uri="{0D108BD9-81ED-4DB2-BD59-A6C34878D82A}">
                    <a16:rowId xmlns:a16="http://schemas.microsoft.com/office/drawing/2014/main" val="1976178358"/>
                  </a:ext>
                </a:extLst>
              </a:tr>
              <a:tr h="569946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Выявлено нарушений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cs typeface="Times New Roman" panose="02020603050405020304" pitchFamily="18" charset="0"/>
                        </a:rPr>
                        <a:t>92</a:t>
                      </a:r>
                      <a:endParaRPr lang="ru-RU" sz="28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rgbClr val="FFBD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261317"/>
                  </a:ext>
                </a:extLst>
              </a:tr>
              <a:tr h="62632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Количество административных </a:t>
                      </a:r>
                      <a:r>
                        <a:rPr lang="ru-RU" sz="2000" b="1" baseline="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наказаний</a:t>
                      </a:r>
                      <a:endParaRPr lang="ru-RU" sz="2000" b="1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</a:p>
                  </a:txBody>
                  <a:tcPr marL="38310" marR="38310" marT="0" marB="0" anchor="ctr">
                    <a:solidFill>
                      <a:srgbClr val="FFBD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3943997"/>
                  </a:ext>
                </a:extLst>
              </a:tr>
              <a:tr h="593852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000" b="1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 общую сумму (руб.)</a:t>
                      </a:r>
                    </a:p>
                  </a:txBody>
                  <a:tcPr marL="38310" marR="38310" marT="0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8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1 270 000</a:t>
                      </a:r>
                    </a:p>
                  </a:txBody>
                  <a:tcPr marL="38310" marR="38310" marT="0" marB="0" anchor="ctr">
                    <a:solidFill>
                      <a:srgbClr val="FFBDB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303625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961294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71964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 marR="0" lvl="0" indent="0" algn="l" defTabSz="914400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ru-RU" sz="1200" b="1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50000"/>
                    <a:lumOff val="50000"/>
                  </a:prstClr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41182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37936" y="433137"/>
            <a:ext cx="8248677" cy="740093"/>
          </a:xfrm>
        </p:spPr>
        <p:txBody>
          <a:bodyPr>
            <a:noAutofit/>
          </a:bodyPr>
          <a:lstStyle/>
          <a:p>
            <a:pPr lvl="0" algn="ctr" defTabSz="841247" eaLnBrk="0" fontAlgn="base" hangingPunct="0">
              <a:spcAft>
                <a:spcPct val="0"/>
              </a:spcAft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latin typeface="Calibri" panose="020F0502020204030204" pitchFamily="34" charset="0"/>
                <a:sym typeface="Calibri"/>
              </a:rPr>
              <a:t>Хранение и переработка растительного сырья</a:t>
            </a:r>
            <a:br>
              <a:rPr lang="ru-RU" sz="2400" b="1" cap="all" dirty="0">
                <a:latin typeface="Calibri" panose="020F0502020204030204" pitchFamily="34" charset="0"/>
                <a:sym typeface="Calibri"/>
              </a:rPr>
            </a:br>
            <a:endParaRPr lang="ru-RU" sz="2400" b="1" cap="all" dirty="0">
              <a:latin typeface="Calibri" panose="020F0502020204030204" pitchFamily="34" charset="0"/>
              <a:sym typeface="Calibri"/>
            </a:endParaRPr>
          </a:p>
        </p:txBody>
      </p:sp>
      <p:graphicFrame>
        <p:nvGraphicFramePr>
          <p:cNvPr id="7" name="Объект 2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5006006"/>
              </p:ext>
            </p:extLst>
          </p:nvPr>
        </p:nvGraphicFramePr>
        <p:xfrm>
          <a:off x="705852" y="1424539"/>
          <a:ext cx="10732168" cy="40935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75874">
                  <a:extLst>
                    <a:ext uri="{9D8B030D-6E8A-4147-A177-3AD203B41FA5}">
                      <a16:colId xmlns:a16="http://schemas.microsoft.com/office/drawing/2014/main" val="322273751"/>
                    </a:ext>
                  </a:extLst>
                </a:gridCol>
                <a:gridCol w="1283369">
                  <a:extLst>
                    <a:ext uri="{9D8B030D-6E8A-4147-A177-3AD203B41FA5}">
                      <a16:colId xmlns:a16="http://schemas.microsoft.com/office/drawing/2014/main" val="3336306344"/>
                    </a:ext>
                  </a:extLst>
                </a:gridCol>
                <a:gridCol w="1235242">
                  <a:extLst>
                    <a:ext uri="{9D8B030D-6E8A-4147-A177-3AD203B41FA5}">
                      <a16:colId xmlns:a16="http://schemas.microsoft.com/office/drawing/2014/main" val="806005887"/>
                    </a:ext>
                  </a:extLst>
                </a:gridCol>
                <a:gridCol w="1315452">
                  <a:extLst>
                    <a:ext uri="{9D8B030D-6E8A-4147-A177-3AD203B41FA5}">
                      <a16:colId xmlns:a16="http://schemas.microsoft.com/office/drawing/2014/main" val="3696575431"/>
                    </a:ext>
                  </a:extLst>
                </a:gridCol>
                <a:gridCol w="1267327">
                  <a:extLst>
                    <a:ext uri="{9D8B030D-6E8A-4147-A177-3AD203B41FA5}">
                      <a16:colId xmlns:a16="http://schemas.microsoft.com/office/drawing/2014/main" val="2364365651"/>
                    </a:ext>
                  </a:extLst>
                </a:gridCol>
                <a:gridCol w="1459831">
                  <a:extLst>
                    <a:ext uri="{9D8B030D-6E8A-4147-A177-3AD203B41FA5}">
                      <a16:colId xmlns:a16="http://schemas.microsoft.com/office/drawing/2014/main" val="3579266396"/>
                    </a:ext>
                  </a:extLst>
                </a:gridCol>
                <a:gridCol w="1395664">
                  <a:extLst>
                    <a:ext uri="{9D8B030D-6E8A-4147-A177-3AD203B41FA5}">
                      <a16:colId xmlns:a16="http://schemas.microsoft.com/office/drawing/2014/main" val="591310743"/>
                    </a:ext>
                  </a:extLst>
                </a:gridCol>
                <a:gridCol w="1299409">
                  <a:extLst>
                    <a:ext uri="{9D8B030D-6E8A-4147-A177-3AD203B41FA5}">
                      <a16:colId xmlns:a16="http://schemas.microsoft.com/office/drawing/2014/main" val="1311627820"/>
                    </a:ext>
                  </a:extLst>
                </a:gridCol>
              </a:tblGrid>
              <a:tr h="2909925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Приостановления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</a:t>
                      </a:r>
                    </a:p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Татарстан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 </a:t>
                      </a:r>
                    </a:p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Марий Эл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Чувашская </a:t>
                      </a:r>
                    </a:p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Республика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Плановые мероприятия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Внеплановые мероприятия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Повторное приостановление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ВСЕГО</a:t>
                      </a:r>
                    </a:p>
                  </a:txBody>
                  <a:tcPr marL="9525" marR="9525" marT="9525" marB="0" vert="vert27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4428211"/>
                  </a:ext>
                </a:extLst>
              </a:tr>
              <a:tr h="774673">
                <a:tc>
                  <a:txBody>
                    <a:bodyPr/>
                    <a:lstStyle/>
                    <a:p>
                      <a:pPr marL="0" algn="ctr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2400" b="1" kern="1200" dirty="0">
                          <a:solidFill>
                            <a:schemeClr val="lt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 6 месяцев 2025</a:t>
                      </a:r>
                    </a:p>
                  </a:txBody>
                  <a:tcPr marL="9525" marR="9525" marT="9525" marB="0" anchor="ctr">
                    <a:solidFill>
                      <a:schemeClr val="accent5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1 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dk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0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rtl="0" eaLnBrk="1" fontAlgn="ctr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kumimoji="0" lang="ru-RU" sz="32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957464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680897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56524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25742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86062" y="725742"/>
            <a:ext cx="8099499" cy="857250"/>
          </a:xfrm>
        </p:spPr>
        <p:txBody>
          <a:bodyPr anchor="t">
            <a:normAutofit/>
          </a:bodyPr>
          <a:lstStyle/>
          <a:p>
            <a:pPr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effectLst/>
                <a:latin typeface="Calibri" panose="020F0502020204030204" pitchFamily="34" charset="0"/>
              </a:rPr>
              <a:t>Хранение и переработка растительного сырья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73767" y="1764632"/>
            <a:ext cx="1081237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связи с изменением законодательства во всех его областях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постановления Правительства Российской Федерации от 10.03.2022 № 336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«Об особенностях организации и осуществления государственного контроля (надзора), муниципального контроля» </a:t>
            </a: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целях профилактики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и информирования Управление обращает внимание предприятий агропромышленного комплекса на неукоснительное соблюдение обязательных требований в области промышленной безопасности, содержащихся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в Федеральном законе от 21.07.1997 № 116-ФЗ, других федеральных законах, принимаемых в соответствии с ними нормативных правовых актах Президента Российской Федерации, нормативных правовых актах Правительства </a:t>
            </a:r>
            <a:b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Российской Федерации, а также федеральных нормах и правилах в области промышленной безопасности.</a:t>
            </a:r>
          </a:p>
        </p:txBody>
      </p:sp>
    </p:spTree>
    <p:extLst>
      <p:ext uri="{BB962C8B-B14F-4D97-AF65-F5344CB8AC3E}">
        <p14:creationId xmlns:p14="http://schemas.microsoft.com/office/powerpoint/2010/main" val="39824292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56524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25742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86062" y="725742"/>
            <a:ext cx="8099499" cy="857250"/>
          </a:xfrm>
        </p:spPr>
        <p:txBody>
          <a:bodyPr anchor="t">
            <a:normAutofit/>
          </a:bodyPr>
          <a:lstStyle/>
          <a:p>
            <a:pPr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effectLst/>
                <a:latin typeface="Calibri" panose="020F0502020204030204" pitchFamily="34" charset="0"/>
              </a:rPr>
              <a:t>Хранение и переработка растительного сырья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673767" y="1764632"/>
            <a:ext cx="10812379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сложившихся условиях Управление стремиться провести профилактическую  работу с поднадзорными организациями осуществляющими эксплуатацию опасных производственных объектов в отсутствии регистрации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их в государственном реестре опасных производственных объектов, осуществляющих эксплуатацию вновь построенных объектов, в отсутствии акта ввода в эксплуатацию, а так же в отношении организаций эксплуатирующих опасные производственные объекты без лицензий на отдельные виды деятельности.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Одним из направлений профилактической деятельности надзорного органа является объявление предостережений данным предприятиям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 недопустимости нарушений в области промышленной безопасности.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</a:t>
            </a:r>
          </a:p>
        </p:txBody>
      </p:sp>
    </p:spTree>
    <p:extLst>
      <p:ext uri="{BB962C8B-B14F-4D97-AF65-F5344CB8AC3E}">
        <p14:creationId xmlns:p14="http://schemas.microsoft.com/office/powerpoint/2010/main" val="2536738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688288" y="756524"/>
            <a:ext cx="3503712" cy="4247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Приволжское управление </a:t>
            </a:r>
          </a:p>
          <a:p>
            <a:pPr marL="1082675">
              <a:lnSpc>
                <a:spcPct val="90000"/>
              </a:lnSpc>
            </a:pPr>
            <a:r>
              <a:rPr kumimoji="1" lang="ru-RU" sz="1200" b="1" dirty="0">
                <a:solidFill>
                  <a:schemeClr val="tx1">
                    <a:lumMod val="50000"/>
                    <a:lumOff val="50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Ростехнадзора</a:t>
            </a: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4940" y="725742"/>
            <a:ext cx="432048" cy="486296"/>
          </a:xfrm>
          <a:prstGeom prst="rect">
            <a:avLst/>
          </a:prstGeom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786062" y="725742"/>
            <a:ext cx="8099499" cy="857250"/>
          </a:xfrm>
        </p:spPr>
        <p:txBody>
          <a:bodyPr anchor="t">
            <a:normAutofit/>
          </a:bodyPr>
          <a:lstStyle/>
          <a:p>
            <a:pPr algn="ctr" defTabSz="841247">
              <a:defRPr sz="2024" b="1">
                <a:effectLst/>
                <a:latin typeface="+mj-lt"/>
                <a:ea typeface="+mj-ea"/>
                <a:cs typeface="+mj-cs"/>
                <a:sym typeface="Calibri"/>
              </a:defRPr>
            </a:pPr>
            <a:r>
              <a:rPr lang="ru-RU" sz="2400" b="1" cap="all" dirty="0">
                <a:effectLst/>
                <a:latin typeface="Calibri" panose="020F0502020204030204" pitchFamily="34" charset="0"/>
              </a:rPr>
              <a:t>Хранение и переработка растительного сырья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94611" y="1764631"/>
            <a:ext cx="1049153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В рамках требований пункта 10 постановления Правительства Российской Федерации от 10.03.2022 № 336 «Об особенностях организации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осуществления государственного контроля (надзора), муниципального контроля» обеспечение профилактических мероприятий, направленных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снижение риска причинения вреда (ущерба), являются приоритетными </a:t>
            </a:r>
            <a:b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отношению к проведению контрольных (надзорных) мероприятий.</a:t>
            </a:r>
          </a:p>
        </p:txBody>
      </p:sp>
    </p:spTree>
    <p:extLst>
      <p:ext uri="{BB962C8B-B14F-4D97-AF65-F5344CB8AC3E}">
        <p14:creationId xmlns:p14="http://schemas.microsoft.com/office/powerpoint/2010/main" val="63061889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3954</TotalTime>
  <Words>661</Words>
  <Application>Microsoft Office PowerPoint</Application>
  <PresentationFormat>Широкоэкранный</PresentationFormat>
  <Paragraphs>106</Paragraphs>
  <Slides>11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Tahoma</vt:lpstr>
      <vt:lpstr>Times New Roman</vt:lpstr>
      <vt:lpstr>Тема Office</vt:lpstr>
      <vt:lpstr>Приволжское управление Федеральной службы по экологическому,  технологическому и атомному надзору </vt:lpstr>
      <vt:lpstr>Количество опасных производственных объектов  по Хранению и переработке растительного сырья </vt:lpstr>
      <vt:lpstr>Хранение и переработка растительного сырья</vt:lpstr>
      <vt:lpstr>Хранение и переработка растительного сырья </vt:lpstr>
      <vt:lpstr>Презентация PowerPoint</vt:lpstr>
      <vt:lpstr>Хранение и переработка растительного сырья </vt:lpstr>
      <vt:lpstr>Хранение и переработка растительного сырья</vt:lpstr>
      <vt:lpstr>Хранение и переработка растительного сырья</vt:lpstr>
      <vt:lpstr>Хранение и переработка растительного сырья</vt:lpstr>
      <vt:lpstr>Хранение и переработка растительного сырья  Типичные нарушения  </vt:lpstr>
      <vt:lpstr>Приволжское управление Федеральной службы по экологическому,  технологическому и атомному надзору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MAF</dc:creator>
  <cp:lastModifiedBy>Правдин Дмитрий Андреевич</cp:lastModifiedBy>
  <cp:revision>136</cp:revision>
  <cp:lastPrinted>2023-05-30T12:53:07Z</cp:lastPrinted>
  <dcterms:created xsi:type="dcterms:W3CDTF">2021-10-13T13:11:18Z</dcterms:created>
  <dcterms:modified xsi:type="dcterms:W3CDTF">2025-08-29T07:04:46Z</dcterms:modified>
</cp:coreProperties>
</file>